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6"/>
  </p:notesMasterIdLst>
  <p:sldIdLst>
    <p:sldId id="291" r:id="rId2"/>
    <p:sldId id="328" r:id="rId3"/>
    <p:sldId id="353" r:id="rId4"/>
    <p:sldId id="354" r:id="rId5"/>
    <p:sldId id="332" r:id="rId6"/>
    <p:sldId id="349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3" r:id="rId15"/>
    <p:sldId id="312" r:id="rId16"/>
    <p:sldId id="322" r:id="rId17"/>
    <p:sldId id="323" r:id="rId18"/>
    <p:sldId id="324" r:id="rId19"/>
    <p:sldId id="325" r:id="rId20"/>
    <p:sldId id="317" r:id="rId21"/>
    <p:sldId id="320" r:id="rId22"/>
    <p:sldId id="318" r:id="rId23"/>
    <p:sldId id="356" r:id="rId24"/>
    <p:sldId id="327" r:id="rId25"/>
    <p:sldId id="333" r:id="rId26"/>
    <p:sldId id="334" r:id="rId27"/>
    <p:sldId id="336" r:id="rId28"/>
    <p:sldId id="292" r:id="rId29"/>
    <p:sldId id="297" r:id="rId30"/>
    <p:sldId id="355" r:id="rId31"/>
    <p:sldId id="337" r:id="rId32"/>
    <p:sldId id="338" r:id="rId33"/>
    <p:sldId id="321" r:id="rId34"/>
    <p:sldId id="351" r:id="rId35"/>
    <p:sldId id="350" r:id="rId36"/>
    <p:sldId id="339" r:id="rId37"/>
    <p:sldId id="341" r:id="rId38"/>
    <p:sldId id="342" r:id="rId39"/>
    <p:sldId id="343" r:id="rId40"/>
    <p:sldId id="344" r:id="rId41"/>
    <p:sldId id="340" r:id="rId42"/>
    <p:sldId id="346" r:id="rId43"/>
    <p:sldId id="352" r:id="rId44"/>
    <p:sldId id="347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712" autoAdjust="0"/>
    <p:restoredTop sz="94660"/>
  </p:normalViewPr>
  <p:slideViewPr>
    <p:cSldViewPr>
      <p:cViewPr varScale="1">
        <p:scale>
          <a:sx n="68" d="100"/>
          <a:sy n="68" d="100"/>
        </p:scale>
        <p:origin x="-102" y="-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5FC18-33CF-4F7B-9864-6DD2A8A5737C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09575-B0DB-476B-869B-ACBFD7C9B3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9575-B0DB-476B-869B-ACBFD7C9B3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lum bright="12000" contrast="-14000"/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11440" cy="1714500"/>
          </a:xfrm>
        </p:spPr>
        <p:txBody>
          <a:bodyPr anchor="b"/>
          <a:lstStyle>
            <a:lvl1pPr algn="l">
              <a:defRPr>
                <a:latin typeface="Century Gothic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85800" y="2171700"/>
            <a:ext cx="77114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val 11"/>
          <p:cNvSpPr/>
          <p:nvPr userDrawn="1"/>
        </p:nvSpPr>
        <p:spPr>
          <a:xfrm>
            <a:off x="168819" y="15828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Donut 12"/>
          <p:cNvSpPr/>
          <p:nvPr userDrawn="1"/>
        </p:nvSpPr>
        <p:spPr>
          <a:xfrm rot="2315675">
            <a:off x="182884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705088" cy="85725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705088" cy="3429000"/>
          </a:xfrm>
        </p:spPr>
        <p:txBody>
          <a:bodyPr>
            <a:normAutofit/>
          </a:bodyPr>
          <a:lstStyle>
            <a:lvl1pPr algn="l">
              <a:buNone/>
              <a:defRPr sz="2400"/>
            </a:lvl1pPr>
            <a:lvl2pPr algn="l">
              <a:buNone/>
              <a:defRPr sz="2000"/>
            </a:lvl2pPr>
            <a:lvl3pPr algn="l">
              <a:buNone/>
              <a:defRPr sz="1800"/>
            </a:lvl3pPr>
            <a:lvl4pPr algn="l">
              <a:buNone/>
              <a:defRPr sz="1600"/>
            </a:lvl4pPr>
            <a:lvl5pPr algn="l">
              <a:buNone/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0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1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0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4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4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15757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02590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28600" y="205979"/>
            <a:ext cx="8705088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1085850"/>
            <a:ext cx="8705088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4CDABD-C2FA-41C6-AB3C-5A5620D959E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328851-942B-45A1-86D5-8636F531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300" kern="1200">
          <a:solidFill>
            <a:schemeClr val="tx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Century Gothic" pitchFamily="34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None/>
        <a:defRPr kumimoji="0"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None/>
        <a:defRPr kumimoji="0"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None/>
        <a:defRPr kumimoji="0"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None/>
        <a:defRPr kumimoji="0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None/>
        <a:defRPr kumimoji="0"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0.emf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92450204_7b04613e25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28850"/>
            <a:ext cx="67056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tx1"/>
                </a:solidFill>
              </a:rPr>
              <a:t>Extracting microbial threats from big data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29050"/>
            <a:ext cx="6629400" cy="10858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/>
              <a:t>Robert Munro</a:t>
            </a:r>
          </a:p>
          <a:p>
            <a:pPr algn="ctr"/>
            <a:r>
              <a:rPr lang="en-US" sz="2400" dirty="0" smtClean="0"/>
              <a:t>CTO, </a:t>
            </a:r>
            <a:r>
              <a:rPr lang="en-US" sz="2400" dirty="0" err="1" smtClean="0"/>
              <a:t>EpidemicIQ</a:t>
            </a:r>
            <a:endParaRPr lang="en-US" sz="2400" dirty="0" smtClean="0"/>
          </a:p>
          <a:p>
            <a:pPr algn="ctr"/>
            <a:r>
              <a:rPr lang="en-US" sz="2400" dirty="0" smtClean="0"/>
              <a:t>@</a:t>
            </a:r>
            <a:r>
              <a:rPr lang="en-US" sz="2400" dirty="0" err="1" smtClean="0"/>
              <a:t>WWRob</a:t>
            </a:r>
            <a:endParaRPr lang="en-US" sz="2400" dirty="0" smtClean="0"/>
          </a:p>
        </p:txBody>
      </p:sp>
      <p:pic>
        <p:nvPicPr>
          <p:cNvPr id="5" name="Picture 4" descr="Screen shot 2011-07-23 at 9.10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1216" y="1"/>
            <a:ext cx="2372783" cy="67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10186"/>
            <a:ext cx="8229600" cy="4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35215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7200" y="295275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languages</a:t>
            </a:r>
            <a:endParaRPr lang="en-US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10186"/>
            <a:ext cx="8229600" cy="4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35215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7200" y="295275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languages</a:t>
            </a:r>
            <a:endParaRPr lang="en-US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10186"/>
            <a:ext cx="8229600" cy="4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35215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7200" y="295275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languages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257300"/>
            <a:ext cx="3517392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Our potential communications will never be so diverse as right now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2400" y="1485901"/>
            <a:ext cx="114300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communication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p_ecolog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"/>
            <a:ext cx="9144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6152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90% of the world’s ecological diversity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2514600"/>
            <a:ext cx="9144000" cy="3429000"/>
            <a:chOff x="0" y="3352800"/>
            <a:chExt cx="9144000" cy="4572000"/>
          </a:xfrm>
        </p:grpSpPr>
        <p:pic>
          <p:nvPicPr>
            <p:cNvPr id="5" name="Content Placeholder 3" descr="map_linguisti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352800"/>
              <a:ext cx="9144000" cy="4572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5800" y="3987225"/>
              <a:ext cx="78486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90% of the world’s linguistic diversity</a:t>
              </a:r>
              <a:endParaRPr lang="en-US" sz="3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3314701"/>
            <a:ext cx="2565749" cy="147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1" y="1885950"/>
            <a:ext cx="1775651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free-printable-calendars.com/January_2008_Style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49174"/>
            <a:ext cx="4114800" cy="2379726"/>
          </a:xfrm>
          <a:prstGeom prst="rect">
            <a:avLst/>
          </a:prstGeom>
          <a:noFill/>
        </p:spPr>
      </p:pic>
      <p:pic>
        <p:nvPicPr>
          <p:cNvPr id="7" name="Picture 4" descr="http://www.free-printable-calendars.com/February_2008_Style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763774"/>
            <a:ext cx="4114800" cy="2379726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5608" y="205978"/>
            <a:ext cx="3669792" cy="1622822"/>
          </a:xfrm>
        </p:spPr>
        <p:txBody>
          <a:bodyPr>
            <a:normAutofit/>
          </a:bodyPr>
          <a:lstStyle/>
          <a:p>
            <a:r>
              <a:rPr lang="en-US" dirty="0" smtClean="0"/>
              <a:t>CDC </a:t>
            </a:r>
            <a:r>
              <a:rPr lang="en-US" dirty="0" err="1" smtClean="0"/>
              <a:t>vs</a:t>
            </a:r>
            <a:r>
              <a:rPr lang="en-US" dirty="0" smtClean="0"/>
              <a:t> Google Flu Trends?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978"/>
            <a:ext cx="3669792" cy="1622822"/>
          </a:xfrm>
        </p:spPr>
        <p:txBody>
          <a:bodyPr>
            <a:normAutofit/>
          </a:bodyPr>
          <a:lstStyle/>
          <a:p>
            <a:r>
              <a:rPr lang="en-US" dirty="0" smtClean="0"/>
              <a:t>CDC </a:t>
            </a:r>
            <a:r>
              <a:rPr lang="en-US" dirty="0" err="1" smtClean="0"/>
              <a:t>vs</a:t>
            </a:r>
            <a:r>
              <a:rPr lang="en-US" dirty="0" smtClean="0"/>
              <a:t> Google Flu Trends?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4343400"/>
            <a:ext cx="7498080" cy="514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Source: http://www.google.org/flutrends/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85951"/>
            <a:ext cx="6329934" cy="249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free-printable-calendars.com/January_2008_Styl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9174"/>
            <a:ext cx="4114800" cy="2379726"/>
          </a:xfrm>
          <a:prstGeom prst="rect">
            <a:avLst/>
          </a:prstGeom>
          <a:noFill/>
        </p:spPr>
      </p:pic>
      <p:pic>
        <p:nvPicPr>
          <p:cNvPr id="2052" name="Picture 4" descr="http://www.free-printable-calendars.com/February_2008_Style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763774"/>
            <a:ext cx="4114800" cy="237972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3" y="1771652"/>
            <a:ext cx="1137051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600452"/>
            <a:ext cx="758824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2000250"/>
            <a:ext cx="4419600" cy="2686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Traditional Media?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"I'm Jacqui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Jeras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with today's cold and flu report ...  across the mid- Atlantic states, a little bit of an increase here”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5608" y="205978"/>
            <a:ext cx="3669792" cy="162282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CDC vs Google Flu Trends?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2000250"/>
            <a:ext cx="4419600" cy="26860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 smtClean="0">
                <a:latin typeface="Century Gothic" pitchFamily="34" charset="0"/>
              </a:rPr>
              <a:t>Traditional Media?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"I'm Jacqui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Jeras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with today's cold and flu report ...  across the mid- Atlantic states, a little bit of an increase here”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Jan 4th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050" name="Picture 2" descr="http://www.free-printable-calendars.com/January_2008_Styl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9174"/>
            <a:ext cx="4114800" cy="2379726"/>
          </a:xfrm>
          <a:prstGeom prst="rect">
            <a:avLst/>
          </a:prstGeom>
          <a:noFill/>
        </p:spPr>
      </p:pic>
      <p:pic>
        <p:nvPicPr>
          <p:cNvPr id="2052" name="Picture 4" descr="http://www.free-printable-calendars.com/February_2008_Style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763774"/>
            <a:ext cx="4114800" cy="237972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3" y="1771652"/>
            <a:ext cx="1137051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600452"/>
            <a:ext cx="758824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35608" y="205978"/>
            <a:ext cx="3669792" cy="162282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CDC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vs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Google Flu Trends?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514351"/>
            <a:ext cx="93197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http://t2.gstatic.com/images?q=tbn:ANd9GcSTzynUqVLaSVunUzvVVcr-Six9DbvvVtC0ginM_UkM4rOHEWlrh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68819"/>
            <a:ext cx="3648837" cy="506252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2580000">
            <a:off x="1343094" y="2871629"/>
            <a:ext cx="3013862" cy="408499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  <a:effectLst>
            <a:outerShdw blurRad="38100" dist="381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Lucida Sans" pitchFamily="34" charset="0"/>
              </a:rPr>
              <a:t>Winner !</a:t>
            </a:r>
            <a:endParaRPr lang="en-US" sz="2800" b="1" dirty="0">
              <a:solidFill>
                <a:schemeClr val="tx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signal is linguistic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outbreak predicted by Google Flu Trends has been preceded by open, online reports</a:t>
            </a:r>
          </a:p>
          <a:p>
            <a:r>
              <a:rPr lang="en-US" dirty="0" smtClean="0"/>
              <a:t>The same is true for all other search-term-based disease predictions</a:t>
            </a:r>
          </a:p>
          <a:p>
            <a:endParaRPr lang="en-US" dirty="0" smtClean="0"/>
          </a:p>
          <a:p>
            <a:r>
              <a:rPr lang="en-US" dirty="0" smtClean="0"/>
              <a:t>NB: Google Flu Trends members have also discovered this!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signal is linguistic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</a:t>
            </a:r>
            <a:r>
              <a:rPr lang="en-US" sz="2800" dirty="0" smtClean="0"/>
              <a:t>Improved Response to Disasters and Outbreaks by Tracking Population Movements with Mobile Phone Network Data: A Post-Earthquake Geospatial Study in Haiti” </a:t>
            </a:r>
            <a:r>
              <a:rPr lang="en-US" sz="2800" dirty="0" err="1" smtClean="0"/>
              <a:t>Bengtsson</a:t>
            </a:r>
            <a:r>
              <a:rPr lang="en-US" sz="2800" dirty="0" smtClean="0"/>
              <a:t> et al. 2011.</a:t>
            </a:r>
          </a:p>
          <a:p>
            <a:endParaRPr lang="en-US" sz="2800" dirty="0" smtClean="0"/>
          </a:p>
          <a:p>
            <a:r>
              <a:rPr lang="en-US" sz="2800" dirty="0" smtClean="0"/>
              <a:t>… or you could just ask</a:t>
            </a:r>
          </a:p>
          <a:p>
            <a:r>
              <a:rPr lang="en-US" sz="2800" dirty="0" smtClean="0"/>
              <a:t>     “I am going to </a:t>
            </a:r>
            <a:r>
              <a:rPr lang="en-US" sz="2800" dirty="0" err="1" smtClean="0"/>
              <a:t>Jeremie</a:t>
            </a:r>
            <a:r>
              <a:rPr lang="en-US" sz="2800" dirty="0" smtClean="0"/>
              <a:t> next week”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64236"/>
            <a:ext cx="6705600" cy="456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Virus Hunters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00150"/>
            <a:ext cx="7485888" cy="3429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EpidemicIQ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3333750"/>
            <a:ext cx="3124200" cy="514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@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LuckOrChance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37496"/>
            <a:ext cx="4953000" cy="353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990600" y="1943100"/>
            <a:ext cx="4572000" cy="1371600"/>
            <a:chOff x="990600" y="2590800"/>
            <a:chExt cx="4572000" cy="1828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90600" y="3581400"/>
              <a:ext cx="175260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990600" y="2590800"/>
              <a:ext cx="4572000" cy="1354217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US" sz="2000" dirty="0" smtClean="0"/>
                <a:t>I'm Jacqui </a:t>
              </a:r>
              <a:r>
                <a:rPr lang="en-US" sz="2000" dirty="0" err="1" smtClean="0"/>
                <a:t>Jeras</a:t>
              </a:r>
              <a:r>
                <a:rPr lang="en-US" sz="2000" dirty="0" smtClean="0"/>
                <a:t> with today's cold and flu report ...  across the mid- Atlantic states, a little bit of an increase here</a:t>
              </a:r>
              <a:endParaRPr lang="en-US" sz="20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5029200" y="3886200"/>
              <a:ext cx="762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752600" y="1085850"/>
            <a:ext cx="4572000" cy="52322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800" dirty="0" smtClean="0"/>
              <a:t>… but hidden in plain view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signal is linguistic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1600200"/>
            <a:ext cx="4191000" cy="40011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We're worried about the markets.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657600" y="2000252"/>
            <a:ext cx="4572000" cy="132343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we're going to take you to Kenya where the U.S. has dispatched some diplomatic help to try to get the country back on political balance.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343400" y="3086100"/>
            <a:ext cx="3657600" cy="70788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Is individualism an endangered concept in Saudi Arabia?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57200" y="3429002"/>
            <a:ext cx="3657600" cy="10156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Well, in St. John's County, one man lost his home trying to keep his pig warm.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447800" y="4057650"/>
            <a:ext cx="3657600" cy="40011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The pig did not make it.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200400" y="3600452"/>
            <a:ext cx="4191000" cy="10156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He had everything but the cape. A good </a:t>
            </a:r>
            <a:r>
              <a:rPr lang="en-US" sz="2000" dirty="0" err="1" smtClean="0"/>
              <a:t>samaritan</a:t>
            </a:r>
            <a:r>
              <a:rPr lang="en-US" sz="2000" dirty="0" smtClean="0"/>
              <a:t> in Ohio saved a family from this ferocious house fire.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590800" y="2971800"/>
            <a:ext cx="3505200" cy="70788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A spunky boy reels in a 550-pound shark.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 animBg="1"/>
      <p:bldP spid="10" grpId="0" build="allAtOnce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in 1000s of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предстоящий осенне-зимний период в Украине ожидаются две эпидемии гриппа</a:t>
            </a:r>
            <a:endParaRPr lang="en-US" dirty="0" smtClean="0"/>
          </a:p>
          <a:p>
            <a:r>
              <a:rPr lang="en-US" dirty="0" smtClean="0"/>
              <a:t>(2 outbreaks predicted for the Ukraine)</a:t>
            </a:r>
          </a:p>
          <a:p>
            <a:pPr algn="r"/>
            <a:r>
              <a:rPr lang="ar-AE" dirty="0" smtClean="0"/>
              <a:t>مزيد من انفلونزا الطيور في مصر</a:t>
            </a:r>
            <a:endParaRPr lang="en-US" dirty="0" smtClean="0"/>
          </a:p>
          <a:p>
            <a:pPr algn="r"/>
            <a:r>
              <a:rPr lang="en-US" dirty="0" smtClean="0"/>
              <a:t>(more flu in Egypt)</a:t>
            </a:r>
          </a:p>
          <a:p>
            <a:r>
              <a:rPr lang="ja-JP" altLang="en-US" smtClean="0"/>
              <a:t>香港现</a:t>
            </a:r>
            <a:r>
              <a:rPr lang="en-US" altLang="ja-JP" dirty="0" smtClean="0"/>
              <a:t>1</a:t>
            </a:r>
            <a:r>
              <a:rPr lang="ja-JP" altLang="en-US" smtClean="0"/>
              <a:t>例</a:t>
            </a:r>
            <a:r>
              <a:rPr lang="en-US" dirty="0" smtClean="0"/>
              <a:t>H5N1</a:t>
            </a:r>
            <a:r>
              <a:rPr lang="ja-JP" altLang="en-US" smtClean="0"/>
              <a:t>禽流感病例曾游上海南京等地</a:t>
            </a:r>
            <a:endParaRPr lang="en-US" dirty="0" smtClean="0"/>
          </a:p>
          <a:p>
            <a:r>
              <a:rPr lang="en-US" dirty="0" smtClean="0"/>
              <a:t>(Hong Kong had a case of avian influenza that traveled to Shanghai and Nanjing)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628888" cy="8572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Reported before identification</a:t>
            </a:r>
            <a:endParaRPr lang="en-US" dirty="0"/>
          </a:p>
        </p:txBody>
      </p:sp>
      <p:pic>
        <p:nvPicPr>
          <p:cNvPr id="4" name="Picture 3" descr="map_ecolog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257300"/>
            <a:ext cx="8778240" cy="43891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24200" y="2419350"/>
            <a:ext cx="5715000" cy="685800"/>
            <a:chOff x="3124200" y="3429000"/>
            <a:chExt cx="5715000" cy="9144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6781800" y="3962400"/>
              <a:ext cx="914400" cy="3048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124200" y="3429000"/>
              <a:ext cx="5715000" cy="9144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marR="0" lvl="0" indent="-283464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H1N1 (Swine Flu) – months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3219450"/>
            <a:ext cx="3810000" cy="1485900"/>
            <a:chOff x="304800" y="4495800"/>
            <a:chExt cx="3810000" cy="1981200"/>
          </a:xfrm>
        </p:grpSpPr>
        <p:cxnSp>
          <p:nvCxnSpPr>
            <p:cNvPr id="5" name="Straight Connector 4"/>
            <p:cNvCxnSpPr/>
            <p:nvPr/>
          </p:nvCxnSpPr>
          <p:spPr>
            <a:xfrm rot="16200000" flipV="1">
              <a:off x="876300" y="4838700"/>
              <a:ext cx="990600" cy="3048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04800" y="5486400"/>
              <a:ext cx="3810000" cy="9906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HIV – years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" y="1905000"/>
            <a:ext cx="4953000" cy="1257300"/>
            <a:chOff x="457200" y="2743200"/>
            <a:chExt cx="4953000" cy="1676400"/>
          </a:xfrm>
        </p:grpSpPr>
        <p:cxnSp>
          <p:nvCxnSpPr>
            <p:cNvPr id="8" name="Straight Connector 7"/>
            <p:cNvCxnSpPr/>
            <p:nvPr/>
          </p:nvCxnSpPr>
          <p:spPr>
            <a:xfrm rot="16200000" flipV="1">
              <a:off x="2552702" y="3467100"/>
              <a:ext cx="1066800" cy="838199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57200" y="2743200"/>
              <a:ext cx="4953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H1N5 (Bird Flu) – weeks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628888" cy="8572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HIV in the 1950s</a:t>
            </a:r>
            <a:endParaRPr lang="en-US" dirty="0"/>
          </a:p>
        </p:txBody>
      </p:sp>
      <p:pic>
        <p:nvPicPr>
          <p:cNvPr id="4" name="Picture 3" descr="map_ecolog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257300"/>
            <a:ext cx="8778240" cy="4389120"/>
          </a:xfrm>
          <a:prstGeom prst="rect">
            <a:avLst/>
          </a:prstGeom>
        </p:spPr>
      </p:pic>
      <p:grpSp>
        <p:nvGrpSpPr>
          <p:cNvPr id="6" name="Group 17"/>
          <p:cNvGrpSpPr/>
          <p:nvPr/>
        </p:nvGrpSpPr>
        <p:grpSpPr>
          <a:xfrm>
            <a:off x="304800" y="3219450"/>
            <a:ext cx="3810000" cy="1485900"/>
            <a:chOff x="304800" y="4495800"/>
            <a:chExt cx="3810000" cy="1981200"/>
          </a:xfrm>
        </p:grpSpPr>
        <p:cxnSp>
          <p:nvCxnSpPr>
            <p:cNvPr id="5" name="Straight Connector 4"/>
            <p:cNvCxnSpPr/>
            <p:nvPr/>
          </p:nvCxnSpPr>
          <p:spPr>
            <a:xfrm rot="16200000" flipV="1">
              <a:off x="876300" y="4838700"/>
              <a:ext cx="990600" cy="3048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04800" y="5486400"/>
              <a:ext cx="3810000" cy="9906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HIV – years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886200" y="2038350"/>
            <a:ext cx="5029200" cy="1981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People were: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talking locally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reporting locally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can now access local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Outbreak 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705088" cy="3600450"/>
          </a:xfrm>
        </p:spPr>
        <p:txBody>
          <a:bodyPr>
            <a:normAutofit/>
          </a:bodyPr>
          <a:lstStyle/>
          <a:p>
            <a:r>
              <a:rPr lang="en-US" dirty="0" smtClean="0"/>
              <a:t>Health-care professionals need to:</a:t>
            </a:r>
          </a:p>
          <a:p>
            <a:r>
              <a:rPr lang="en-US" dirty="0" smtClean="0"/>
              <a:t>	Evaluate reports of potential outbreaks.</a:t>
            </a:r>
          </a:p>
          <a:p>
            <a:r>
              <a:rPr lang="en-US" dirty="0" smtClean="0"/>
              <a:t>	Find new sources of information.</a:t>
            </a:r>
          </a:p>
          <a:p>
            <a:r>
              <a:rPr lang="en-US" dirty="0" smtClean="0"/>
              <a:t>	Stay ahead of the disease (especially) during information spikes.</a:t>
            </a:r>
          </a:p>
          <a:p>
            <a:r>
              <a:rPr lang="en-US" sz="2800" dirty="0" smtClean="0"/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705088" cy="3657600"/>
          </a:xfrm>
        </p:spPr>
        <p:txBody>
          <a:bodyPr/>
          <a:lstStyle/>
          <a:p>
            <a:r>
              <a:rPr lang="en-US" dirty="0" smtClean="0"/>
              <a:t>Keyword-based search:</a:t>
            </a:r>
          </a:p>
          <a:p>
            <a:r>
              <a:rPr lang="en-US" dirty="0" smtClean="0"/>
              <a:t>	language-specific</a:t>
            </a:r>
          </a:p>
          <a:p>
            <a:r>
              <a:rPr lang="en-US" dirty="0" smtClean="0"/>
              <a:t>	non-adaptive</a:t>
            </a:r>
          </a:p>
          <a:p>
            <a:r>
              <a:rPr lang="en-US" dirty="0" smtClean="0"/>
              <a:t>A room full of humans:</a:t>
            </a:r>
          </a:p>
          <a:p>
            <a:r>
              <a:rPr lang="en-US" dirty="0" smtClean="0"/>
              <a:t>	inefficient </a:t>
            </a:r>
          </a:p>
          <a:p>
            <a:r>
              <a:rPr lang="en-US" dirty="0" smtClean="0"/>
              <a:t>	capped-volume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epidemicIQ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Volume:</a:t>
            </a:r>
          </a:p>
          <a:p>
            <a:r>
              <a:rPr lang="en-US" dirty="0" smtClean="0"/>
              <a:t>	10x the processing of existing solutions</a:t>
            </a:r>
          </a:p>
          <a:p>
            <a:r>
              <a:rPr lang="en-US" dirty="0" smtClean="0"/>
              <a:t>	Greater languages / independence</a:t>
            </a:r>
          </a:p>
          <a:p>
            <a:r>
              <a:rPr lang="en-US" dirty="0" smtClean="0"/>
              <a:t>	Capable of short 100x spikes</a:t>
            </a:r>
          </a:p>
          <a:p>
            <a:r>
              <a:rPr lang="en-US" dirty="0" smtClean="0"/>
              <a:t>Efficiency:</a:t>
            </a:r>
          </a:p>
          <a:p>
            <a:r>
              <a:rPr lang="en-US" dirty="0" smtClean="0"/>
              <a:t>	First evaluation in seconds</a:t>
            </a:r>
          </a:p>
          <a:p>
            <a:r>
              <a:rPr lang="en-US" dirty="0" smtClean="0"/>
              <a:t>	Adapts to new information in minutes</a:t>
            </a:r>
          </a:p>
          <a:p>
            <a:r>
              <a:rPr lang="en-US" dirty="0" smtClean="0"/>
              <a:t>	1/10 the running cost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2514600" y="800100"/>
            <a:ext cx="2057400" cy="3771900"/>
          </a:xfrm>
          <a:prstGeom prst="roundRect">
            <a:avLst>
              <a:gd name="adj" fmla="val 9683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 w="127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Targeted machine-processing</a:t>
            </a:r>
            <a:endParaRPr lang="en-US" sz="10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228600" y="800100"/>
            <a:ext cx="2057400" cy="3771900"/>
          </a:xfrm>
          <a:prstGeom prst="roundRect">
            <a:avLst>
              <a:gd name="adj" fmla="val 9683"/>
            </a:avLst>
          </a:prstGeom>
          <a:solidFill>
            <a:schemeClr val="bg1">
              <a:alpha val="70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Broad machine-processing</a:t>
            </a:r>
            <a:endParaRPr lang="en-US" sz="10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4724400" y="800100"/>
            <a:ext cx="2133600" cy="3771900"/>
          </a:xfrm>
          <a:prstGeom prst="roundRect">
            <a:avLst>
              <a:gd name="adj" fmla="val 9683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Human (manual) processing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52400" y="2971800"/>
            <a:ext cx="8458200" cy="8572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27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Low-volume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processing</a:t>
            </a:r>
            <a:endParaRPr lang="en-US" sz="10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52400" y="1943100"/>
            <a:ext cx="8458200" cy="857250"/>
          </a:xfrm>
          <a:prstGeom prst="round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High-volume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processing</a:t>
            </a:r>
            <a:endParaRPr lang="en-US" sz="10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52400" y="914400"/>
            <a:ext cx="8458200" cy="85725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tx1"/>
                </a:solidFill>
                <a:latin typeface="Century Gothic" pitchFamily="34" charset="0"/>
              </a:rPr>
              <a:t>Data input</a:t>
            </a:r>
            <a:endParaRPr lang="en-US" sz="10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Cloud 50"/>
          <p:cNvSpPr/>
          <p:nvPr/>
        </p:nvSpPr>
        <p:spPr>
          <a:xfrm>
            <a:off x="685800" y="114300"/>
            <a:ext cx="5943600" cy="571500"/>
          </a:xfrm>
          <a:prstGeom prst="cloud">
            <a:avLst/>
          </a:prstGeom>
          <a:solidFill>
            <a:schemeClr val="bg1">
              <a:alpha val="70000"/>
            </a:schemeClr>
          </a:solidFill>
          <a:effectLst>
            <a:outerShdw blurRad="88900" dist="88900" dir="2700000" algn="tl" rotWithShape="0">
              <a:schemeClr val="accent6">
                <a:lumMod val="60000"/>
                <a:lumOff val="4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entury Gothic" pitchFamily="34" charset="0"/>
              </a:rPr>
              <a:t>“there is a new flu-like illness here”</a:t>
            </a:r>
            <a:endParaRPr lang="en-U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3" y="685192"/>
            <a:ext cx="3352801" cy="915009"/>
            <a:chOff x="304800" y="913588"/>
            <a:chExt cx="3352801" cy="1220012"/>
          </a:xfrm>
        </p:grpSpPr>
        <p:sp>
          <p:nvSpPr>
            <p:cNvPr id="11" name="Rounded Rectangle 10"/>
            <p:cNvSpPr/>
            <p:nvPr/>
          </p:nvSpPr>
          <p:spPr>
            <a:xfrm>
              <a:off x="304800" y="13716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Discovered by crawler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urved Connector 18"/>
            <p:cNvCxnSpPr>
              <a:stCxn id="51" idx="1"/>
              <a:endCxn id="11" idx="0"/>
            </p:cNvCxnSpPr>
            <p:nvPr/>
          </p:nvCxnSpPr>
          <p:spPr>
            <a:xfrm rot="5400000">
              <a:off x="2228445" y="-57556"/>
              <a:ext cx="458011" cy="2400300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" y="1600796"/>
            <a:ext cx="1905000" cy="1028105"/>
            <a:chOff x="304800" y="2134394"/>
            <a:chExt cx="1905000" cy="1370806"/>
          </a:xfrm>
        </p:grpSpPr>
        <p:sp>
          <p:nvSpPr>
            <p:cNvPr id="52" name="Rounded Rectangle 51"/>
            <p:cNvSpPr/>
            <p:nvPr/>
          </p:nvSpPr>
          <p:spPr>
            <a:xfrm>
              <a:off x="304800" y="27432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Relevance evaluated by machine learning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21" name="Curved Connector 20"/>
            <p:cNvCxnSpPr>
              <a:stCxn id="11" idx="2"/>
              <a:endCxn id="52" idx="0"/>
            </p:cNvCxnSpPr>
            <p:nvPr/>
          </p:nvCxnSpPr>
          <p:spPr>
            <a:xfrm rot="5400000">
              <a:off x="952500" y="2438400"/>
              <a:ext cx="609600" cy="1588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258094" y="2056804"/>
            <a:ext cx="5523706" cy="572096"/>
            <a:chOff x="1258094" y="2742406"/>
            <a:chExt cx="5523706" cy="762794"/>
          </a:xfrm>
        </p:grpSpPr>
        <p:sp>
          <p:nvSpPr>
            <p:cNvPr id="53" name="Rounded Rectangle 52"/>
            <p:cNvSpPr/>
            <p:nvPr/>
          </p:nvSpPr>
          <p:spPr>
            <a:xfrm>
              <a:off x="4876800" y="27432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Relevance evaluated by </a:t>
              </a:r>
              <a:r>
                <a:rPr lang="en-US" sz="1200" dirty="0" err="1" smtClean="0">
                  <a:solidFill>
                    <a:schemeClr val="tx1"/>
                  </a:solidFill>
                  <a:latin typeface="Century Gothic" pitchFamily="34" charset="0"/>
                </a:rPr>
                <a:t>microtasker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24" name="Curved Connector 23"/>
            <p:cNvCxnSpPr>
              <a:stCxn id="52" idx="0"/>
              <a:endCxn id="53" idx="0"/>
            </p:cNvCxnSpPr>
            <p:nvPr/>
          </p:nvCxnSpPr>
          <p:spPr>
            <a:xfrm rot="5400000" flipH="1" flipV="1">
              <a:off x="3543300" y="457200"/>
              <a:ext cx="1588" cy="4572000"/>
            </a:xfrm>
            <a:prstGeom prst="curvedConnector3">
              <a:avLst>
                <a:gd name="adj1" fmla="val 14395466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209800" y="2057400"/>
            <a:ext cx="2286000" cy="571500"/>
            <a:chOff x="2209800" y="2743200"/>
            <a:chExt cx="2286000" cy="762000"/>
          </a:xfrm>
        </p:grpSpPr>
        <p:sp>
          <p:nvSpPr>
            <p:cNvPr id="57" name="Rounded Rectangle 56"/>
            <p:cNvSpPr/>
            <p:nvPr/>
          </p:nvSpPr>
          <p:spPr>
            <a:xfrm>
              <a:off x="2590800" y="27432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Information stored from the reports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28" name="Curved Connector 27"/>
            <p:cNvCxnSpPr>
              <a:stCxn id="52" idx="3"/>
              <a:endCxn id="57" idx="1"/>
            </p:cNvCxnSpPr>
            <p:nvPr/>
          </p:nvCxnSpPr>
          <p:spPr>
            <a:xfrm>
              <a:off x="2209800" y="3124200"/>
              <a:ext cx="381000" cy="1588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urved Connector 33"/>
          <p:cNvCxnSpPr>
            <a:stCxn id="53" idx="1"/>
            <a:endCxn id="57" idx="3"/>
          </p:cNvCxnSpPr>
          <p:nvPr/>
        </p:nvCxnSpPr>
        <p:spPr>
          <a:xfrm rot="10800000">
            <a:off x="4495800" y="2343151"/>
            <a:ext cx="381000" cy="1191"/>
          </a:xfrm>
          <a:prstGeom prst="curved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876800" y="2629496"/>
            <a:ext cx="1905000" cy="1028105"/>
            <a:chOff x="4876800" y="3505994"/>
            <a:chExt cx="1905000" cy="1370806"/>
          </a:xfrm>
        </p:grpSpPr>
        <p:sp>
          <p:nvSpPr>
            <p:cNvPr id="54" name="Rounded Rectangle 53"/>
            <p:cNvSpPr/>
            <p:nvPr/>
          </p:nvSpPr>
          <p:spPr>
            <a:xfrm>
              <a:off x="4876800" y="41148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Relevance evaluated by in-house analyst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39" name="Curved Connector 38"/>
            <p:cNvCxnSpPr>
              <a:stCxn id="53" idx="2"/>
              <a:endCxn id="54" idx="0"/>
            </p:cNvCxnSpPr>
            <p:nvPr/>
          </p:nvCxnSpPr>
          <p:spPr>
            <a:xfrm rot="5400000">
              <a:off x="5524500" y="3810000"/>
              <a:ext cx="609600" cy="1588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Curved Connector 42"/>
          <p:cNvCxnSpPr>
            <a:stCxn id="53" idx="3"/>
            <a:endCxn id="53" idx="0"/>
          </p:cNvCxnSpPr>
          <p:nvPr/>
        </p:nvCxnSpPr>
        <p:spPr>
          <a:xfrm flipH="1" flipV="1">
            <a:off x="5829300" y="2057400"/>
            <a:ext cx="952500" cy="285750"/>
          </a:xfrm>
          <a:prstGeom prst="curvedConnector4">
            <a:avLst>
              <a:gd name="adj1" fmla="val -24000"/>
              <a:gd name="adj2" fmla="val 16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4" idx="1"/>
            <a:endCxn id="57" idx="3"/>
          </p:cNvCxnSpPr>
          <p:nvPr/>
        </p:nvCxnSpPr>
        <p:spPr>
          <a:xfrm rot="10800000">
            <a:off x="4495800" y="2343150"/>
            <a:ext cx="381000" cy="1028700"/>
          </a:xfrm>
          <a:prstGeom prst="curved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54" idx="3"/>
            <a:endCxn id="53" idx="3"/>
          </p:cNvCxnSpPr>
          <p:nvPr/>
        </p:nvCxnSpPr>
        <p:spPr>
          <a:xfrm flipV="1">
            <a:off x="6781800" y="2343150"/>
            <a:ext cx="1588" cy="1028700"/>
          </a:xfrm>
          <a:prstGeom prst="curvedConnector3">
            <a:avLst>
              <a:gd name="adj1" fmla="val 14395466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304800" y="2628900"/>
            <a:ext cx="3238500" cy="1028700"/>
            <a:chOff x="304800" y="3505200"/>
            <a:chExt cx="3238500" cy="1371600"/>
          </a:xfrm>
        </p:grpSpPr>
        <p:sp>
          <p:nvSpPr>
            <p:cNvPr id="60" name="Rounded Rectangle 59"/>
            <p:cNvSpPr/>
            <p:nvPr/>
          </p:nvSpPr>
          <p:spPr>
            <a:xfrm>
              <a:off x="304800" y="41148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Sources monitor frequency updated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70" name="Curved Connector 69"/>
            <p:cNvCxnSpPr>
              <a:stCxn id="57" idx="2"/>
              <a:endCxn id="60" idx="0"/>
            </p:cNvCxnSpPr>
            <p:nvPr/>
          </p:nvCxnSpPr>
          <p:spPr>
            <a:xfrm rot="5400000">
              <a:off x="2095500" y="2667000"/>
              <a:ext cx="609600" cy="2286000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Curved Connector 73"/>
          <p:cNvCxnSpPr>
            <a:stCxn id="60" idx="1"/>
            <a:endCxn id="11" idx="1"/>
          </p:cNvCxnSpPr>
          <p:nvPr/>
        </p:nvCxnSpPr>
        <p:spPr>
          <a:xfrm rot="10800000">
            <a:off x="304800" y="1314450"/>
            <a:ext cx="1588" cy="2057400"/>
          </a:xfrm>
          <a:prstGeom prst="curvedConnector3">
            <a:avLst>
              <a:gd name="adj1" fmla="val 14395466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2590800" y="1028701"/>
            <a:ext cx="1905000" cy="1029296"/>
            <a:chOff x="2590800" y="1371600"/>
            <a:chExt cx="1905000" cy="1372394"/>
          </a:xfrm>
        </p:grpSpPr>
        <p:sp>
          <p:nvSpPr>
            <p:cNvPr id="55" name="Rounded Rectangle 54"/>
            <p:cNvSpPr/>
            <p:nvPr/>
          </p:nvSpPr>
          <p:spPr>
            <a:xfrm>
              <a:off x="2590800" y="13716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Maximally relevant phrases used to search more data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81" name="Curved Connector 80"/>
            <p:cNvCxnSpPr>
              <a:stCxn id="57" idx="0"/>
              <a:endCxn id="55" idx="2"/>
            </p:cNvCxnSpPr>
            <p:nvPr/>
          </p:nvCxnSpPr>
          <p:spPr>
            <a:xfrm rot="5400000" flipH="1" flipV="1">
              <a:off x="3238500" y="2438400"/>
              <a:ext cx="609600" cy="1588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2209800" y="685789"/>
            <a:ext cx="1448594" cy="1657363"/>
            <a:chOff x="2209800" y="914383"/>
            <a:chExt cx="1448594" cy="2209817"/>
          </a:xfrm>
        </p:grpSpPr>
        <p:cxnSp>
          <p:nvCxnSpPr>
            <p:cNvPr id="87" name="Curved Connector 86"/>
            <p:cNvCxnSpPr>
              <a:stCxn id="51" idx="1"/>
            </p:cNvCxnSpPr>
            <p:nvPr/>
          </p:nvCxnSpPr>
          <p:spPr>
            <a:xfrm rot="5400000">
              <a:off x="3428595" y="1142594"/>
              <a:ext cx="458010" cy="1588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urved Connector 92"/>
            <p:cNvCxnSpPr>
              <a:stCxn id="55" idx="1"/>
              <a:endCxn id="52" idx="3"/>
            </p:cNvCxnSpPr>
            <p:nvPr/>
          </p:nvCxnSpPr>
          <p:spPr>
            <a:xfrm rot="10800000" flipV="1">
              <a:off x="2209800" y="1752600"/>
              <a:ext cx="381000" cy="1371600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657604" y="685192"/>
            <a:ext cx="3124199" cy="915009"/>
            <a:chOff x="3657601" y="913588"/>
            <a:chExt cx="3124199" cy="1220012"/>
          </a:xfrm>
        </p:grpSpPr>
        <p:sp>
          <p:nvSpPr>
            <p:cNvPr id="58" name="Rounded Rectangle 57"/>
            <p:cNvSpPr/>
            <p:nvPr/>
          </p:nvSpPr>
          <p:spPr>
            <a:xfrm>
              <a:off x="4876800" y="13716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Direct report from field staff / partner organization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98" name="Curved Connector 97"/>
            <p:cNvCxnSpPr>
              <a:stCxn id="51" idx="1"/>
              <a:endCxn id="58" idx="0"/>
            </p:cNvCxnSpPr>
            <p:nvPr/>
          </p:nvCxnSpPr>
          <p:spPr>
            <a:xfrm rot="16200000" flipH="1">
              <a:off x="4514445" y="56744"/>
              <a:ext cx="458011" cy="2171700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Curved Connector 102"/>
          <p:cNvCxnSpPr>
            <a:stCxn id="58" idx="2"/>
            <a:endCxn id="52" idx="0"/>
          </p:cNvCxnSpPr>
          <p:nvPr/>
        </p:nvCxnSpPr>
        <p:spPr>
          <a:xfrm rot="5400000">
            <a:off x="3314700" y="-457200"/>
            <a:ext cx="457200" cy="4572000"/>
          </a:xfrm>
          <a:prstGeom prst="curved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2590800" y="2629496"/>
            <a:ext cx="1905000" cy="1028105"/>
            <a:chOff x="2590800" y="3505994"/>
            <a:chExt cx="1905000" cy="1370806"/>
          </a:xfrm>
        </p:grpSpPr>
        <p:sp>
          <p:nvSpPr>
            <p:cNvPr id="61" name="Rounded Rectangle 60"/>
            <p:cNvSpPr/>
            <p:nvPr/>
          </p:nvSpPr>
          <p:spPr>
            <a:xfrm>
              <a:off x="2590800" y="4114800"/>
              <a:ext cx="1905000" cy="76200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effectLst>
              <a:outerShdw blurRad="88900" dist="88900" dir="2700000" algn="tl" rotWithShape="0">
                <a:schemeClr val="accent6">
                  <a:lumMod val="60000"/>
                  <a:lumOff val="40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Reports for each outbreak aggregated</a:t>
              </a:r>
              <a:endParaRPr lang="en-US" sz="1000" dirty="0" smtClean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06" name="Curved Connector 105"/>
            <p:cNvCxnSpPr>
              <a:stCxn id="57" idx="2"/>
              <a:endCxn id="61" idx="0"/>
            </p:cNvCxnSpPr>
            <p:nvPr/>
          </p:nvCxnSpPr>
          <p:spPr>
            <a:xfrm rot="5400000">
              <a:off x="3238500" y="3810000"/>
              <a:ext cx="609600" cy="1588"/>
            </a:xfrm>
            <a:prstGeom prst="curvedConnector3">
              <a:avLst>
                <a:gd name="adj1" fmla="val 50000"/>
              </a:avLst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Curved Connector 110"/>
          <p:cNvCxnSpPr>
            <a:stCxn id="61" idx="3"/>
            <a:endCxn id="58" idx="1"/>
          </p:cNvCxnSpPr>
          <p:nvPr/>
        </p:nvCxnSpPr>
        <p:spPr>
          <a:xfrm flipV="1">
            <a:off x="4495800" y="1314450"/>
            <a:ext cx="381000" cy="2057400"/>
          </a:xfrm>
          <a:prstGeom prst="curved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61" idx="3"/>
            <a:endCxn id="54" idx="1"/>
          </p:cNvCxnSpPr>
          <p:nvPr/>
        </p:nvCxnSpPr>
        <p:spPr>
          <a:xfrm>
            <a:off x="4495800" y="3371851"/>
            <a:ext cx="381000" cy="1191"/>
          </a:xfrm>
          <a:prstGeom prst="curved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419600" y="2857500"/>
            <a:ext cx="2743200" cy="108585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48" name="Curved Connector 47"/>
          <p:cNvCxnSpPr>
            <a:stCxn id="57" idx="2"/>
            <a:endCxn id="52" idx="2"/>
          </p:cNvCxnSpPr>
          <p:nvPr/>
        </p:nvCxnSpPr>
        <p:spPr>
          <a:xfrm rot="5400000">
            <a:off x="2400301" y="1485900"/>
            <a:ext cx="1" cy="2286000"/>
          </a:xfrm>
          <a:prstGeom prst="curvedConnector3">
            <a:avLst>
              <a:gd name="adj1" fmla="val 2286010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–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Millions of reports daily from 100,000s sources</a:t>
            </a:r>
          </a:p>
          <a:p>
            <a:r>
              <a:rPr lang="en-US" dirty="0" smtClean="0"/>
              <a:t>Stress-tested to billions per day</a:t>
            </a:r>
          </a:p>
          <a:p>
            <a:r>
              <a:rPr lang="en-US" dirty="0" smtClean="0"/>
              <a:t>&gt;70 languages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114550"/>
            <a:ext cx="5220767" cy="292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– </a:t>
            </a:r>
            <a:r>
              <a:rPr lang="en-US" dirty="0" err="1" smtClean="0"/>
              <a:t>microtaskers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virtual (but real) workforce</a:t>
            </a:r>
          </a:p>
          <a:p>
            <a:r>
              <a:rPr lang="en-US" dirty="0" smtClean="0"/>
              <a:t>&gt;2,000 people from 50 nations</a:t>
            </a:r>
          </a:p>
          <a:p>
            <a:r>
              <a:rPr lang="en-US" dirty="0" smtClean="0"/>
              <a:t>On many platforms (via </a:t>
            </a:r>
            <a:r>
              <a:rPr lang="en-US" dirty="0" err="1" smtClean="0"/>
              <a:t>CrowdFlower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13 languages (English, Spanish, Portuguese, Chinese,  Arabic, Russian, French, Hindu, Urdu, Italian, Japanese, Korean, German)</a:t>
            </a:r>
          </a:p>
          <a:p>
            <a:r>
              <a:rPr lang="en-US" dirty="0" smtClean="0"/>
              <a:t>Stress-tested to 10,000s 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219201" y="4610100"/>
            <a:ext cx="2524125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Yellow Fever</a:t>
            </a:r>
          </a:p>
          <a:p>
            <a:pPr algn="ctr" eaLnBrk="1" hangingPunct="1">
              <a:lnSpc>
                <a:spcPct val="80000"/>
              </a:lnSpc>
            </a:pPr>
            <a:endParaRPr lang="en-US" sz="1400">
              <a:solidFill>
                <a:srgbClr val="4D4D4D"/>
              </a:solidFill>
            </a:endParaRPr>
          </a:p>
        </p:txBody>
      </p:sp>
      <p:pic>
        <p:nvPicPr>
          <p:cNvPr id="6" name="Picture 5" descr="Screen Shot 2011-09-23 at 3.44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953"/>
          </a:xfrm>
          <a:prstGeom prst="rect">
            <a:avLst/>
          </a:prstGeom>
        </p:spPr>
      </p:pic>
      <p:pic>
        <p:nvPicPr>
          <p:cNvPr id="7" name="Picture 6" descr="Screen Shot 2011-09-23 at 4.11.34 AM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639124"/>
            <a:ext cx="6832000" cy="4480001"/>
          </a:xfrm>
          <a:prstGeom prst="rect">
            <a:avLst/>
          </a:prstGeom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047750"/>
            <a:ext cx="1397508" cy="122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unter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3257550"/>
            <a:ext cx="1752600" cy="1313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4161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good </a:t>
            </a:r>
            <a:r>
              <a:rPr lang="en-US" dirty="0" smtClean="0">
                <a:sym typeface="Wingdings" pitchFamily="2" charset="2"/>
              </a:rPr>
              <a:t> Real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1"/>
            <a:ext cx="5715000" cy="26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1428750"/>
            <a:ext cx="6324600" cy="3170099"/>
          </a:xfrm>
          <a:prstGeom prst="rect">
            <a:avLst/>
          </a:prstGeom>
          <a:solidFill>
            <a:schemeClr val="bg1">
              <a:alpha val="90000"/>
            </a:schemeClr>
          </a:solidFill>
          <a:ln w="3175"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For 600 new seeds, please answer this question: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Does this sentence refer to a disease outbreak: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“E Coli spreads to Spain, sprouts suspected”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Yes/no: __</a:t>
            </a:r>
          </a:p>
          <a:p>
            <a:r>
              <a:rPr lang="en-US" sz="2000" dirty="0" smtClean="0">
                <a:latin typeface="Century Gothic" pitchFamily="34" charset="0"/>
              </a:rPr>
              <a:t>What disease: _______</a:t>
            </a:r>
          </a:p>
          <a:p>
            <a:r>
              <a:rPr lang="en-US" sz="2000" dirty="0" smtClean="0">
                <a:latin typeface="Century Gothic" pitchFamily="34" charset="0"/>
              </a:rPr>
              <a:t>What location: _______</a:t>
            </a:r>
          </a:p>
          <a:p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05088" cy="3771900"/>
          </a:xfrm>
        </p:spPr>
        <p:txBody>
          <a:bodyPr>
            <a:noAutofit/>
          </a:bodyPr>
          <a:lstStyle/>
          <a:p>
            <a:pPr marL="365760" lvl="1" indent="-283464">
              <a:spcBef>
                <a:spcPts val="600"/>
              </a:spcBef>
              <a:buSzPct val="80000"/>
            </a:pPr>
            <a:r>
              <a:rPr lang="en-US" dirty="0" smtClean="0"/>
              <a:t>“In a real-life setting, it is expensive to prepare a training data set … classifiers were trained on </a:t>
            </a:r>
            <a:r>
              <a:rPr lang="en-US" b="1" dirty="0" smtClean="0"/>
              <a:t>149</a:t>
            </a:r>
            <a:r>
              <a:rPr lang="en-US" dirty="0" smtClean="0"/>
              <a:t> relevant and </a:t>
            </a:r>
            <a:r>
              <a:rPr lang="en-US" b="1" dirty="0" smtClean="0"/>
              <a:t>149</a:t>
            </a:r>
            <a:r>
              <a:rPr lang="en-US" dirty="0" smtClean="0"/>
              <a:t> or more randomly sampled unlabeled articles.” </a:t>
            </a:r>
          </a:p>
          <a:p>
            <a:pPr lvl="2"/>
            <a:r>
              <a:rPr lang="en-US" sz="2000" dirty="0" smtClean="0"/>
              <a:t>	Torii, Yin, Nguyen, </a:t>
            </a:r>
            <a:r>
              <a:rPr lang="en-US" sz="2000" dirty="0" err="1" smtClean="0"/>
              <a:t>Mazumdar</a:t>
            </a:r>
            <a:r>
              <a:rPr lang="en-US" sz="2000" dirty="0" smtClean="0"/>
              <a:t>, Liu, Hartley and Nelson. 2011. An exploratory study of a text classification framework for Internet-based surveillance of emerging epidemics. </a:t>
            </a:r>
            <a:r>
              <a:rPr lang="en-US" sz="2000" i="1" dirty="0" smtClean="0"/>
              <a:t>Medical Informatics, 80(1)</a:t>
            </a:r>
            <a:endParaRPr lang="en-U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705088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ARGUS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705088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ARGUS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705088" cy="3429000"/>
          </a:xfrm>
        </p:spPr>
        <p:txBody>
          <a:bodyPr/>
          <a:lstStyle/>
          <a:p>
            <a:r>
              <a:rPr lang="en-US" dirty="0" smtClean="0"/>
              <a:t>What can we extrapolate from just 298 data points?</a:t>
            </a:r>
          </a:p>
          <a:p>
            <a:r>
              <a:rPr lang="en-US" dirty="0" smtClean="0"/>
              <a:t>Let’s compare 298 </a:t>
            </a:r>
          </a:p>
          <a:p>
            <a:r>
              <a:rPr lang="en-US" dirty="0" smtClean="0"/>
              <a:t>… to 100,000 data points</a:t>
            </a:r>
          </a:p>
          <a:p>
            <a:r>
              <a:rPr lang="en-US" dirty="0" smtClean="0"/>
              <a:t>… and a purely human rule-based filtering (giving the humans infinite time)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3181350"/>
            <a:ext cx="2438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20:1 relevance ratio</a:t>
            </a:r>
          </a:p>
          <a:p>
            <a:r>
              <a:rPr lang="en-US" dirty="0" smtClean="0">
                <a:latin typeface="Century Gothic" pitchFamily="34" charset="0"/>
              </a:rPr>
              <a:t>10% hold-out evaluation data.</a:t>
            </a:r>
          </a:p>
          <a:p>
            <a:r>
              <a:rPr lang="en-US" dirty="0" smtClean="0">
                <a:latin typeface="Century Gothic" pitchFamily="34" charset="0"/>
              </a:rPr>
              <a:t>20% hard cases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771650"/>
            <a:ext cx="2590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Bernoulli Naïve </a:t>
            </a:r>
            <a:r>
              <a:rPr lang="en-US" dirty="0" err="1" smtClean="0">
                <a:latin typeface="Century Gothic" pitchFamily="34" charset="0"/>
              </a:rPr>
              <a:t>Bayes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486150"/>
            <a:ext cx="3352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L1 regularization on a linear model to select 1,000 best words/sequences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266950"/>
            <a:ext cx="1295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entury Gothic" pitchFamily="34" charset="0"/>
              </a:rPr>
              <a:t>MaxEnt</a:t>
            </a: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 t="48043" r="47679"/>
          <a:stretch>
            <a:fillRect/>
          </a:stretch>
        </p:blipFill>
        <p:spPr bwMode="auto">
          <a:xfrm>
            <a:off x="1" y="2482596"/>
            <a:ext cx="2028303" cy="14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Machine-learning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00500"/>
            <a:ext cx="8705088" cy="62865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F1 accuracy at increasing % of training data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r="57681" b="53429"/>
          <a:stretch>
            <a:fillRect/>
          </a:stretch>
        </p:blipFill>
        <p:spPr bwMode="auto">
          <a:xfrm>
            <a:off x="0" y="1097182"/>
            <a:ext cx="3869432" cy="137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838200" y="1943101"/>
            <a:ext cx="1295400" cy="1327725"/>
            <a:chOff x="762000" y="2590800"/>
            <a:chExt cx="1295400" cy="1770300"/>
          </a:xfrm>
        </p:grpSpPr>
        <p:sp>
          <p:nvSpPr>
            <p:cNvPr id="8" name="Oval 7"/>
            <p:cNvSpPr/>
            <p:nvPr/>
          </p:nvSpPr>
          <p:spPr>
            <a:xfrm>
              <a:off x="762000" y="41148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itchFamily="34" charset="0"/>
              </a:endParaRPr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 rot="16200000" flipH="1">
              <a:off x="57150" y="3295650"/>
              <a:ext cx="1524000" cy="1143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4400" y="3581400"/>
              <a:ext cx="1143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itchFamily="34" charset="0"/>
                </a:rPr>
                <a:t>298 data points</a:t>
              </a:r>
              <a:endParaRPr lang="en-US" sz="16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Machine-learning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00500"/>
            <a:ext cx="8705088" cy="62865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F1 accuracy at increasing % of training data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r="57681" b="2429"/>
          <a:stretch>
            <a:fillRect/>
          </a:stretch>
        </p:blipFill>
        <p:spPr bwMode="auto">
          <a:xfrm>
            <a:off x="0" y="1097182"/>
            <a:ext cx="3869432" cy="28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7"/>
          <p:cNvGrpSpPr/>
          <p:nvPr/>
        </p:nvGrpSpPr>
        <p:grpSpPr>
          <a:xfrm>
            <a:off x="838200" y="1943101"/>
            <a:ext cx="1295400" cy="1327725"/>
            <a:chOff x="762000" y="2590800"/>
            <a:chExt cx="1295400" cy="1770300"/>
          </a:xfrm>
        </p:grpSpPr>
        <p:sp>
          <p:nvSpPr>
            <p:cNvPr id="8" name="Oval 7"/>
            <p:cNvSpPr/>
            <p:nvPr/>
          </p:nvSpPr>
          <p:spPr>
            <a:xfrm>
              <a:off x="762000" y="41148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itchFamily="34" charset="0"/>
              </a:endParaRPr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 rot="16200000" flipH="1">
              <a:off x="57150" y="3295650"/>
              <a:ext cx="1524000" cy="1143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4400" y="3581400"/>
              <a:ext cx="1143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itchFamily="34" charset="0"/>
                </a:rPr>
                <a:t>298 data points</a:t>
              </a:r>
              <a:endParaRPr lang="en-US" sz="16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Machine-learning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00500"/>
            <a:ext cx="8705088" cy="62865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F1 accuracy at increasing % of training data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7182"/>
            <a:ext cx="9144000" cy="294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6"/>
          <p:cNvGrpSpPr/>
          <p:nvPr/>
        </p:nvGrpSpPr>
        <p:grpSpPr>
          <a:xfrm>
            <a:off x="3352800" y="1885950"/>
            <a:ext cx="5410200" cy="400050"/>
            <a:chOff x="3352800" y="2514600"/>
            <a:chExt cx="5410200" cy="533400"/>
          </a:xfrm>
        </p:grpSpPr>
        <p:cxnSp>
          <p:nvCxnSpPr>
            <p:cNvPr id="20" name="Straight Connector 19"/>
            <p:cNvCxnSpPr/>
            <p:nvPr/>
          </p:nvCxnSpPr>
          <p:spPr>
            <a:xfrm rot="10800000" flipV="1">
              <a:off x="5334000" y="2514600"/>
              <a:ext cx="3429000" cy="7620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9"/>
            <p:cNvCxnSpPr/>
            <p:nvPr/>
          </p:nvCxnSpPr>
          <p:spPr>
            <a:xfrm flipV="1">
              <a:off x="3352800" y="2590800"/>
              <a:ext cx="1981200" cy="4572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28"/>
          <p:cNvGrpSpPr/>
          <p:nvPr/>
        </p:nvGrpSpPr>
        <p:grpSpPr>
          <a:xfrm>
            <a:off x="5409406" y="1943696"/>
            <a:ext cx="1143794" cy="1428750"/>
            <a:chOff x="5409406" y="2591594"/>
            <a:chExt cx="1143794" cy="1905000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4457700" y="3543300"/>
              <a:ext cx="1905000" cy="1588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410200" y="3581401"/>
              <a:ext cx="1143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itchFamily="34" charset="0"/>
                </a:rPr>
                <a:t>~7% of data</a:t>
              </a:r>
              <a:endParaRPr lang="en-US" sz="1600" dirty="0">
                <a:latin typeface="Century Gothic" pitchFamily="34" charset="0"/>
              </a:endParaRPr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838200" y="1943101"/>
            <a:ext cx="1295400" cy="1327725"/>
            <a:chOff x="762000" y="2590800"/>
            <a:chExt cx="1295400" cy="1770300"/>
          </a:xfrm>
        </p:grpSpPr>
        <p:sp>
          <p:nvSpPr>
            <p:cNvPr id="16" name="Oval 15"/>
            <p:cNvSpPr/>
            <p:nvPr/>
          </p:nvSpPr>
          <p:spPr>
            <a:xfrm>
              <a:off x="762000" y="41148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itchFamily="34" charset="0"/>
              </a:endParaRPr>
            </a:p>
          </p:txBody>
        </p:sp>
        <p:cxnSp>
          <p:nvCxnSpPr>
            <p:cNvPr id="18" name="Straight Arrow Connector 9"/>
            <p:cNvCxnSpPr>
              <a:endCxn id="16" idx="0"/>
            </p:cNvCxnSpPr>
            <p:nvPr/>
          </p:nvCxnSpPr>
          <p:spPr>
            <a:xfrm rot="16200000" flipH="1">
              <a:off x="57150" y="3295650"/>
              <a:ext cx="1524000" cy="1143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14400" y="3581400"/>
              <a:ext cx="1143000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itchFamily="34" charset="0"/>
                </a:rPr>
                <a:t>298 data points</a:t>
              </a:r>
              <a:endParaRPr lang="en-US" sz="1600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Machine-learning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Big-data conclusions cannot be drawn from small, balanced data sets.</a:t>
            </a:r>
          </a:p>
          <a:p>
            <a:r>
              <a:rPr lang="en-US" dirty="0" smtClean="0"/>
              <a:t>Chose your algorithm wisely: generative or discriminative? Changes data-collection and labeling strategies.</a:t>
            </a:r>
          </a:p>
          <a:p>
            <a:r>
              <a:rPr lang="en-US" dirty="0" smtClean="0"/>
              <a:t>Natural Language Processing systems outperform rule-based systems - even highly tuned ones.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Targeted-search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(human and machine) labeled data, we extract time-sensitive predictive key-phrases.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5509" y="2114550"/>
            <a:ext cx="1113959" cy="138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81800" y="351097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@</a:t>
            </a:r>
            <a:r>
              <a:rPr lang="en-US" sz="3200" dirty="0" err="1" smtClean="0">
                <a:latin typeface="Century Gothic" pitchFamily="34" charset="0"/>
              </a:rPr>
              <a:t>lildata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0312" y="2400300"/>
            <a:ext cx="6419088" cy="2457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We leverage search APIs and our machine-learner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to find new sources/reports.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How useful are 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new sources of information?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Targeted-search evaluation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10" y="1200151"/>
            <a:ext cx="8760190" cy="28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4000500"/>
            <a:ext cx="8705088" cy="6286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F1 accuracy at increasing % of training data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11455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itchFamily="34" charset="0"/>
              </a:rPr>
              <a:t>consistent improvement,</a:t>
            </a:r>
          </a:p>
          <a:p>
            <a:r>
              <a:rPr lang="en-US" sz="1600" dirty="0" smtClean="0">
                <a:latin typeface="Century Gothic" pitchFamily="34" charset="0"/>
              </a:rPr>
              <a:t>wholly in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Targeted-search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variety of report types and sources, increasing overall recall.</a:t>
            </a:r>
          </a:p>
          <a:p>
            <a:r>
              <a:rPr lang="en-US" dirty="0" smtClean="0"/>
              <a:t>There </a:t>
            </a:r>
            <a:r>
              <a:rPr lang="en-US" i="1" dirty="0" smtClean="0"/>
              <a:t>is</a:t>
            </a:r>
            <a:r>
              <a:rPr lang="en-US" dirty="0" smtClean="0"/>
              <a:t> a place for search-engine-based epidemiology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9-23 at 3.44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9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7" y="812800"/>
            <a:ext cx="816451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7703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everything with &gt;10% machine-learning confidence to </a:t>
            </a:r>
            <a:r>
              <a:rPr lang="en-US" dirty="0" err="1" smtClean="0"/>
              <a:t>microtaskers</a:t>
            </a:r>
            <a:r>
              <a:rPr lang="en-US" dirty="0" smtClean="0"/>
              <a:t> to confirm/reject:</a:t>
            </a:r>
          </a:p>
          <a:p>
            <a:pPr lvl="1"/>
            <a:r>
              <a:rPr lang="en-US" dirty="0" smtClean="0"/>
              <a:t>~1000 reports per day, from 1,000,000s that the learner evaluates</a:t>
            </a:r>
          </a:p>
          <a:p>
            <a:r>
              <a:rPr lang="en-US" dirty="0" smtClean="0"/>
              <a:t>Give a capped amount of persistent ambiguities to professional analysts.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00500"/>
            <a:ext cx="8705088" cy="62865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F1 accuracy at increasing % of training data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06814"/>
            <a:ext cx="8839200" cy="285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Gives near 100% precision</a:t>
            </a:r>
          </a:p>
          <a:p>
            <a:r>
              <a:rPr lang="en-US" dirty="0" smtClean="0"/>
              <a:t>Improves with the machine-learning algorithm as candidates have greater recall</a:t>
            </a:r>
          </a:p>
          <a:p>
            <a:r>
              <a:rPr lang="en-US" dirty="0" smtClean="0"/>
              <a:t>95% recall in </a:t>
            </a:r>
            <a:r>
              <a:rPr lang="en-US" i="1" dirty="0" smtClean="0"/>
              <a:t>seen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We see more reports than other orgs … but how many more are still out there?</a:t>
            </a:r>
          </a:p>
          <a:p>
            <a:pPr lvl="1"/>
            <a:r>
              <a:rPr lang="en-US" dirty="0" smtClean="0"/>
              <a:t>Good-Turing Estimates &amp; analysts expect more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3314700"/>
            <a:ext cx="2743200" cy="1543050"/>
          </a:xfrm>
          <a:ln w="31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/>
              <a:t>Transmission characteristics of H1N5:</a:t>
            </a:r>
          </a:p>
          <a:p>
            <a:r>
              <a:rPr lang="en-US" sz="2000" dirty="0" smtClean="0"/>
              <a:t> 		…  </a:t>
            </a:r>
            <a:r>
              <a:rPr lang="en-US" sz="2000" dirty="0" smtClean="0"/>
              <a:t>…</a:t>
            </a:r>
            <a:endParaRPr lang="en-US" sz="2000" dirty="0" smtClean="0"/>
          </a:p>
        </p:txBody>
      </p:sp>
      <p:pic>
        <p:nvPicPr>
          <p:cNvPr id="6" name="Picture 5" descr="fb-relationships-fu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1" y="1018253"/>
            <a:ext cx="5690689" cy="2124997"/>
          </a:xfrm>
          <a:prstGeom prst="rect">
            <a:avLst/>
          </a:prstGeom>
        </p:spPr>
      </p:pic>
      <p:pic>
        <p:nvPicPr>
          <p:cNvPr id="99332" name="Picture 4" descr="http://blog.onpaperwings.com/uploaded_images/airlines-77738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26" y="2628900"/>
            <a:ext cx="4689010" cy="2495627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895350"/>
            <a:ext cx="8705088" cy="3257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Better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network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200" baseline="0" dirty="0" smtClean="0">
                <a:latin typeface="Century Gothic" pitchFamily="34" charset="0"/>
              </a:rPr>
              <a:t>analysis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1854215" cy="129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705088" cy="3257550"/>
          </a:xfrm>
        </p:spPr>
        <p:txBody>
          <a:bodyPr>
            <a:normAutofit/>
          </a:bodyPr>
          <a:lstStyle/>
          <a:p>
            <a:r>
              <a:rPr lang="en-US" dirty="0" smtClean="0"/>
              <a:t>The earliest signals are often in plain sight, but also in plain language.</a:t>
            </a:r>
          </a:p>
          <a:p>
            <a:r>
              <a:rPr lang="en-US" dirty="0" smtClean="0"/>
              <a:t>The right architecture has a place for: machine-learning/natural language processing, </a:t>
            </a:r>
            <a:r>
              <a:rPr lang="en-US" dirty="0" err="1" smtClean="0"/>
              <a:t>microtasking</a:t>
            </a:r>
            <a:r>
              <a:rPr lang="en-US" dirty="0" smtClean="0"/>
              <a:t>, targeted search and professional analysts.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map_ecologic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63" y="3486150"/>
            <a:ext cx="2809037" cy="140451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986" y="285751"/>
            <a:ext cx="2771614" cy="89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546" y="3409950"/>
            <a:ext cx="1904654" cy="133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05200" y="38671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@</a:t>
            </a:r>
            <a:r>
              <a:rPr lang="en-US" sz="2400" dirty="0" err="1" smtClean="0"/>
              <a:t>WWRob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Greatest cause of death globally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Any transmission is a chance for deadly mutation</a:t>
            </a:r>
          </a:p>
          <a:p>
            <a:endParaRPr lang="en-US" dirty="0" smtClean="0"/>
          </a:p>
          <a:p>
            <a:r>
              <a:rPr lang="en-US" dirty="0" smtClean="0"/>
              <a:t>No organization is (yet) tracking all outbreaks</a:t>
            </a:r>
          </a:p>
          <a:p>
            <a:endParaRPr lang="en-US" dirty="0"/>
          </a:p>
        </p:txBody>
      </p:sp>
      <p:pic>
        <p:nvPicPr>
          <p:cNvPr id="75778" name="Picture 2" descr="http://positivelife.org.au/files/images/hiv-virus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385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Eradication of diseases in the last century:</a:t>
            </a:r>
          </a:p>
          <a:p>
            <a:pPr lvl="1"/>
            <a:r>
              <a:rPr lang="en-US" dirty="0" smtClean="0"/>
              <a:t>1979: Small-pox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Progression of air-travel in the last century: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4676" y="2971800"/>
            <a:ext cx="8668226" cy="1371600"/>
            <a:chOff x="244676" y="3962400"/>
            <a:chExt cx="8668226" cy="1828800"/>
          </a:xfrm>
        </p:grpSpPr>
        <p:pic>
          <p:nvPicPr>
            <p:cNvPr id="12" name="Picture 11" descr="air networks ol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76" y="3962400"/>
              <a:ext cx="3946324" cy="1755648"/>
            </a:xfrm>
            <a:prstGeom prst="rect">
              <a:avLst/>
            </a:prstGeom>
          </p:spPr>
        </p:pic>
        <p:pic>
          <p:nvPicPr>
            <p:cNvPr id="13" name="Picture 12" descr="airline networks ne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3962400"/>
              <a:ext cx="3807502" cy="1828800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4419600" y="4648200"/>
              <a:ext cx="422064" cy="2934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Math, Engineering, Writing, Skepticism, Curiosity, (Linguistics)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http://robertmunro.com/mission4636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1575156"/>
            <a:ext cx="2590800" cy="1450848"/>
          </a:xfrm>
          <a:prstGeom prst="rect">
            <a:avLst/>
          </a:prstGeom>
          <a:noFill/>
        </p:spPr>
      </p:pic>
      <p:pic>
        <p:nvPicPr>
          <p:cNvPr id="77828" name="Picture 4" descr="http://t3.gstatic.com/images?q=tbn:ANd9GcSq-uyelkAvx5n1r52XY3HFutAXoL84YPQCZ7yG8RORLOmA2J2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26" y="3059907"/>
            <a:ext cx="1439323" cy="1689640"/>
          </a:xfrm>
          <a:prstGeom prst="rect">
            <a:avLst/>
          </a:prstGeom>
          <a:noFill/>
        </p:spPr>
      </p:pic>
      <p:pic>
        <p:nvPicPr>
          <p:cNvPr id="77830" name="Picture 6" descr="http://t0.gstatic.com/images?q=tbn:ANd9GcQC5NTeziEdj_2C_wlctZF4xgScdRpFRmTpKUylckv8-mXD61Tzf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314450"/>
            <a:ext cx="1371600" cy="1371600"/>
          </a:xfrm>
          <a:prstGeom prst="rect">
            <a:avLst/>
          </a:prstGeom>
          <a:noFill/>
        </p:spPr>
      </p:pic>
      <p:pic>
        <p:nvPicPr>
          <p:cNvPr id="77832" name="Picture 8" descr="http://t0.gstatic.com/images?q=tbn:ANd9GcTwJPUfz0kWMAPDhZteJuUmT7tsd7BI7VJwKMrpWQ6WzzVtJLGoJQ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257550"/>
            <a:ext cx="1301306" cy="1675924"/>
          </a:xfrm>
          <a:prstGeom prst="rect">
            <a:avLst/>
          </a:prstGeom>
          <a:noFill/>
        </p:spPr>
      </p:pic>
      <p:pic>
        <p:nvPicPr>
          <p:cNvPr id="77834" name="Picture 10" descr="http://t3.gstatic.com/images?q=tbn:ANd9GcSHpBz5sM8bfNK33wH3IkJm5eiMbcdscKV7JXnffPv8ojG7Ghv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1" y="3314700"/>
            <a:ext cx="1822704" cy="1594866"/>
          </a:xfrm>
          <a:prstGeom prst="rect">
            <a:avLst/>
          </a:prstGeom>
          <a:noFill/>
        </p:spPr>
      </p:pic>
      <p:pic>
        <p:nvPicPr>
          <p:cNvPr id="77836" name="Picture 12" descr="http://t3.gstatic.com/images?q=tbn:ANd9GcSOWL5mNhVrkKRIE-ZZRgf0Ud7HFoRs6a_xYntdMkEopH9AWHCXM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2171700"/>
            <a:ext cx="2051682" cy="67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languages could you hear on any given day?</a:t>
            </a:r>
          </a:p>
          <a:p>
            <a:r>
              <a:rPr lang="en-US" dirty="0" smtClean="0"/>
              <a:t>How has this changed?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2343151"/>
            <a:ext cx="3962400" cy="2378333"/>
            <a:chOff x="1066800" y="3124200"/>
            <a:chExt cx="3962400" cy="3171111"/>
          </a:xfrm>
        </p:grpSpPr>
        <p:sp>
          <p:nvSpPr>
            <p:cNvPr id="5" name="TextBox 4"/>
            <p:cNvSpPr txBox="1"/>
            <p:nvPr/>
          </p:nvSpPr>
          <p:spPr>
            <a:xfrm>
              <a:off x="1600200" y="5802868"/>
              <a:ext cx="3429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Year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90500" y="4000500"/>
              <a:ext cx="2133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# of languages</a:t>
              </a:r>
              <a:endParaRPr lang="en-US" dirty="0"/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10186"/>
            <a:ext cx="8229600" cy="4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potential language exposure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35215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7200" y="295275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languages</a:t>
            </a:r>
            <a:endParaRPr lang="en-US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9900</TotalTime>
  <Words>1219</Words>
  <Application>Microsoft Office PowerPoint</Application>
  <PresentationFormat>On-screen Show (16:9)</PresentationFormat>
  <Paragraphs>258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Solstice</vt:lpstr>
      <vt:lpstr>Extracting microbial threats from big data</vt:lpstr>
      <vt:lpstr>The New Virus Hunters</vt:lpstr>
      <vt:lpstr>Slide 3</vt:lpstr>
      <vt:lpstr>Slide 4</vt:lpstr>
      <vt:lpstr>Epidemics</vt:lpstr>
      <vt:lpstr>Epidemics</vt:lpstr>
      <vt:lpstr>Math, Engineering, Writing, Skepticism, Curiosity, (Linguistics)</vt:lpstr>
      <vt:lpstr>Daily potential language exposure</vt:lpstr>
      <vt:lpstr>Daily potential language exposure</vt:lpstr>
      <vt:lpstr>Daily potential language exposure</vt:lpstr>
      <vt:lpstr>Daily potential language exposure</vt:lpstr>
      <vt:lpstr>Daily potential language exposure</vt:lpstr>
      <vt:lpstr>The communication age</vt:lpstr>
      <vt:lpstr>CDC vs Google Flu Trends? </vt:lpstr>
      <vt:lpstr>CDC vs Google Flu Trends? </vt:lpstr>
      <vt:lpstr>Slide 16</vt:lpstr>
      <vt:lpstr>Slide 17</vt:lpstr>
      <vt:lpstr>The first signal is linguistic</vt:lpstr>
      <vt:lpstr>The first signal is linguistic</vt:lpstr>
      <vt:lpstr>The first signal is linguistic</vt:lpstr>
      <vt:lpstr>… in 1000s of languages</vt:lpstr>
      <vt:lpstr>Reported before identification</vt:lpstr>
      <vt:lpstr>HIV in the 1950s</vt:lpstr>
      <vt:lpstr>Outbreak information processing</vt:lpstr>
      <vt:lpstr>Most existing solutions</vt:lpstr>
      <vt:lpstr>epidemicIQ</vt:lpstr>
      <vt:lpstr>Slide 27</vt:lpstr>
      <vt:lpstr>Scale – machine learning</vt:lpstr>
      <vt:lpstr>Scale – microtaskers</vt:lpstr>
      <vt:lpstr>Virtual good  Real good</vt:lpstr>
      <vt:lpstr>ARGUS</vt:lpstr>
      <vt:lpstr>ARGUS</vt:lpstr>
      <vt:lpstr>Machine-learning evaluation</vt:lpstr>
      <vt:lpstr>Machine-learning evaluation</vt:lpstr>
      <vt:lpstr>Machine-learning evaluation</vt:lpstr>
      <vt:lpstr>Machine-learning evaluation</vt:lpstr>
      <vt:lpstr>Targeted-search evaluation</vt:lpstr>
      <vt:lpstr>Targeted-search evaluation</vt:lpstr>
      <vt:lpstr>Targeted-search evaluation</vt:lpstr>
      <vt:lpstr>Human in the loop</vt:lpstr>
      <vt:lpstr>Human in the loop</vt:lpstr>
      <vt:lpstr>Human in the loop</vt:lpstr>
      <vt:lpstr>Teaser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Rob</cp:lastModifiedBy>
  <cp:revision>131</cp:revision>
  <dcterms:created xsi:type="dcterms:W3CDTF">2010-10-14T05:03:01Z</dcterms:created>
  <dcterms:modified xsi:type="dcterms:W3CDTF">2011-09-23T15:25:35Z</dcterms:modified>
</cp:coreProperties>
</file>